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76" r:id="rId4"/>
    <p:sldId id="278" r:id="rId5"/>
    <p:sldId id="274" r:id="rId6"/>
    <p:sldId id="258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71" r:id="rId15"/>
    <p:sldId id="273" r:id="rId16"/>
    <p:sldId id="272" r:id="rId17"/>
    <p:sldId id="260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EE7"/>
    <a:srgbClr val="1F4E79"/>
    <a:srgbClr val="333F50"/>
    <a:srgbClr val="203864"/>
    <a:srgbClr val="2F5597"/>
    <a:srgbClr val="2E75B6"/>
    <a:srgbClr val="9DC3E6"/>
    <a:srgbClr val="97C777"/>
    <a:srgbClr val="037E9B"/>
    <a:srgbClr val="C8D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8" autoAdjust="0"/>
    <p:restoredTop sz="94660"/>
  </p:normalViewPr>
  <p:slideViewPr>
    <p:cSldViewPr snapToGrid="0">
      <p:cViewPr varScale="1">
        <p:scale>
          <a:sx n="85" d="100"/>
          <a:sy n="85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03924-FD10-4B5C-ABE0-9987893C0DD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08522-BD78-47DE-9986-5962E4F5A9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05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05031" y="70763"/>
            <a:ext cx="6527104" cy="900004"/>
          </a:xfrm>
        </p:spPr>
        <p:txBody>
          <a:bodyPr>
            <a:normAutofit/>
          </a:bodyPr>
          <a:lstStyle>
            <a:lvl1pPr>
              <a:defRPr sz="400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5031" y="1387200"/>
            <a:ext cx="10222282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7" name="矩形 16"/>
          <p:cNvSpPr/>
          <p:nvPr userDrawn="1"/>
        </p:nvSpPr>
        <p:spPr>
          <a:xfrm rot="16200000">
            <a:off x="1915332" y="5025601"/>
            <a:ext cx="461665" cy="306160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</a:t>
            </a:r>
            <a:r>
              <a:rPr kumimoji="1" lang="en-US" altLang="zh-TW" sz="1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Chiao</a:t>
            </a:r>
            <a:r>
              <a:rPr kumimoji="1"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Tung University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38546" y="6269884"/>
            <a:ext cx="612732" cy="401638"/>
          </a:xfrm>
          <a:noFill/>
        </p:spPr>
        <p:txBody>
          <a:bodyPr/>
          <a:lstStyle>
            <a:lvl1pPr algn="l">
              <a:defRPr sz="2000" b="1"/>
            </a:lvl1pPr>
          </a:lstStyle>
          <a:p>
            <a:fld id="{E0BC8E79-99F9-4C5D-86FF-1826578B05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4" name="群組 3"/>
          <p:cNvGrpSpPr/>
          <p:nvPr userDrawn="1"/>
        </p:nvGrpSpPr>
        <p:grpSpPr>
          <a:xfrm>
            <a:off x="0" y="0"/>
            <a:ext cx="523430" cy="6870526"/>
            <a:chOff x="0" y="0"/>
            <a:chExt cx="523430" cy="6870526"/>
          </a:xfrm>
        </p:grpSpPr>
        <p:sp>
          <p:nvSpPr>
            <p:cNvPr id="10" name="矩形 9"/>
            <p:cNvSpPr/>
            <p:nvPr userDrawn="1"/>
          </p:nvSpPr>
          <p:spPr>
            <a:xfrm>
              <a:off x="0" y="0"/>
              <a:ext cx="523430" cy="19415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1040818"/>
              <a:ext cx="523430" cy="194153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0" y="2336876"/>
              <a:ext cx="523430" cy="19415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0" y="4001294"/>
              <a:ext cx="523430" cy="19415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0" y="5286890"/>
              <a:ext cx="523430" cy="15836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4842" y="6269884"/>
              <a:ext cx="518588" cy="6006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16" b="-1657"/>
            <a:stretch/>
          </p:blipFill>
          <p:spPr>
            <a:xfrm>
              <a:off x="23793" y="6358973"/>
              <a:ext cx="475845" cy="45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35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17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58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88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64413" y="6445253"/>
            <a:ext cx="501489" cy="365125"/>
          </a:xfrm>
        </p:spPr>
        <p:txBody>
          <a:bodyPr/>
          <a:lstStyle>
            <a:lvl1pPr algn="ctr">
              <a:defRPr sz="2000" b="1"/>
            </a:lvl1pPr>
          </a:lstStyle>
          <a:p>
            <a:fld id="{E0BC8E79-99F9-4C5D-86FF-1826578B05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7" name="矩形 16"/>
          <p:cNvSpPr/>
          <p:nvPr userDrawn="1"/>
        </p:nvSpPr>
        <p:spPr>
          <a:xfrm rot="16200000">
            <a:off x="9878985" y="5096364"/>
            <a:ext cx="461665" cy="306160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</a:t>
            </a:r>
            <a:r>
              <a:rPr kumimoji="1" lang="en-US" altLang="zh-TW" sz="1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Chiao</a:t>
            </a:r>
            <a:r>
              <a:rPr kumimoji="1"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Tung University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523430" y="0"/>
            <a:ext cx="11668570" cy="1099320"/>
          </a:xfrm>
          <a:solidFill>
            <a:srgbClr val="333F50"/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grpSp>
        <p:nvGrpSpPr>
          <p:cNvPr id="19" name="群組 18"/>
          <p:cNvGrpSpPr/>
          <p:nvPr userDrawn="1"/>
        </p:nvGrpSpPr>
        <p:grpSpPr>
          <a:xfrm>
            <a:off x="0" y="0"/>
            <a:ext cx="523430" cy="6870526"/>
            <a:chOff x="0" y="0"/>
            <a:chExt cx="523430" cy="6870526"/>
          </a:xfrm>
        </p:grpSpPr>
        <p:sp>
          <p:nvSpPr>
            <p:cNvPr id="20" name="矩形 19"/>
            <p:cNvSpPr/>
            <p:nvPr userDrawn="1"/>
          </p:nvSpPr>
          <p:spPr>
            <a:xfrm>
              <a:off x="0" y="0"/>
              <a:ext cx="523430" cy="19415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0" y="1099320"/>
              <a:ext cx="523430" cy="18830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0" y="2336876"/>
              <a:ext cx="523430" cy="19415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0" y="4001294"/>
              <a:ext cx="523430" cy="19415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0" y="5286890"/>
              <a:ext cx="523430" cy="15836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4842" y="6269884"/>
              <a:ext cx="518588" cy="6006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6" name="圖片 25"/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16" b="-1657"/>
            <a:stretch/>
          </p:blipFill>
          <p:spPr>
            <a:xfrm>
              <a:off x="23793" y="6358973"/>
              <a:ext cx="475845" cy="45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90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518444"/>
            <a:ext cx="12192000" cy="53395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50094"/>
            <a:ext cx="12192000" cy="5339556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5823284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349983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31850" y="2138489"/>
            <a:ext cx="10515600" cy="1007728"/>
          </a:xfrm>
        </p:spPr>
        <p:txBody>
          <a:bodyPr anchor="b">
            <a:normAutofit/>
          </a:bodyPr>
          <a:lstStyle>
            <a:lvl1pPr>
              <a:defRPr sz="40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831850" y="627398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Chiao Tung University</a:t>
            </a:r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16" b="-1657"/>
          <a:stretch/>
        </p:blipFill>
        <p:spPr>
          <a:xfrm>
            <a:off x="73613" y="6139376"/>
            <a:ext cx="722130" cy="68503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6053524" y="7298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Embedded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299107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人工輸入 7"/>
          <p:cNvSpPr/>
          <p:nvPr userDrawn="1"/>
        </p:nvSpPr>
        <p:spPr>
          <a:xfrm rot="16200000" flipH="1">
            <a:off x="8214674" y="3375179"/>
            <a:ext cx="5627370" cy="932826"/>
          </a:xfrm>
          <a:prstGeom prst="flowChartManualInput">
            <a:avLst/>
          </a:prstGeom>
          <a:solidFill>
            <a:srgbClr val="D8D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03860" y="296545"/>
            <a:ext cx="3368040" cy="85788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1F4E7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7" name="流程圖: 人工輸入 6"/>
          <p:cNvSpPr/>
          <p:nvPr userDrawn="1"/>
        </p:nvSpPr>
        <p:spPr>
          <a:xfrm rot="16200000" flipH="1">
            <a:off x="8194589" y="2860589"/>
            <a:ext cx="6858000" cy="1136822"/>
          </a:xfrm>
          <a:prstGeom prst="flowChartManualInpu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1563436" y="6290152"/>
            <a:ext cx="494139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E0BC8E79-99F9-4C5D-86FF-1826578B05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541947" y="6424044"/>
            <a:ext cx="2828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</a:t>
            </a:r>
            <a:r>
              <a:rPr kumimoji="1" lang="en-US" altLang="zh-TW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Chiao</a:t>
            </a:r>
            <a:r>
              <a:rPr kumimoji="1" lang="en-US" altLang="zh-TW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Tung University</a:t>
            </a:r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16" b="-1657"/>
          <a:stretch/>
        </p:blipFill>
        <p:spPr>
          <a:xfrm>
            <a:off x="32124" y="6351503"/>
            <a:ext cx="509823" cy="483637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>
          <a:xfrm>
            <a:off x="403225" y="1296988"/>
            <a:ext cx="9272588" cy="499268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0545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＞形箭號 8"/>
          <p:cNvSpPr/>
          <p:nvPr userDrawn="1"/>
        </p:nvSpPr>
        <p:spPr>
          <a:xfrm>
            <a:off x="4719426" y="0"/>
            <a:ext cx="2567835" cy="6858000"/>
          </a:xfrm>
          <a:prstGeom prst="chevron">
            <a:avLst>
              <a:gd name="adj" fmla="val 58293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387263" y="1491021"/>
            <a:ext cx="8429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THANK</a:t>
            </a:r>
          </a:p>
          <a:p>
            <a:r>
              <a:rPr lang="en-US" altLang="zh-TW" sz="10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YOU</a:t>
            </a:r>
            <a:endParaRPr lang="zh-TW" altLang="en-US" sz="10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909298" y="6307195"/>
            <a:ext cx="315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800" b="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Chiao Tung University</a:t>
            </a: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16" b="-1657"/>
          <a:stretch/>
        </p:blipFill>
        <p:spPr>
          <a:xfrm>
            <a:off x="194054" y="5899478"/>
            <a:ext cx="880366" cy="835148"/>
          </a:xfrm>
          <a:prstGeom prst="rect">
            <a:avLst/>
          </a:prstGeom>
        </p:spPr>
      </p:pic>
      <p:sp>
        <p:nvSpPr>
          <p:cNvPr id="8" name="＞形箭號 7"/>
          <p:cNvSpPr/>
          <p:nvPr userDrawn="1"/>
        </p:nvSpPr>
        <p:spPr>
          <a:xfrm>
            <a:off x="5260933" y="0"/>
            <a:ext cx="2567835" cy="6858000"/>
          </a:xfrm>
          <a:prstGeom prst="chevron">
            <a:avLst>
              <a:gd name="adj" fmla="val 58293"/>
            </a:avLst>
          </a:prstGeom>
          <a:solidFill>
            <a:schemeClr val="accent5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04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30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2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80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7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2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1" r:id="rId3"/>
    <p:sldLayoutId id="2147483654" r:id="rId4"/>
    <p:sldLayoutId id="2147483655" r:id="rId5"/>
    <p:sldLayoutId id="2147483649" r:id="rId6"/>
    <p:sldLayoutId id="2147483652" r:id="rId7"/>
    <p:sldLayoutId id="2147483653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老師：方凱田教授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cs typeface="Arial" panose="020B0604020202020204" pitchFamily="34" charset="0"/>
              </a:rPr>
              <a:t>助教：蕭</a:t>
            </a:r>
            <a:r>
              <a:rPr lang="zh-TW" altLang="en-US">
                <a:cs typeface="Arial" panose="020B0604020202020204" pitchFamily="34" charset="0"/>
              </a:rPr>
              <a:t>安紘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1364094"/>
            <a:ext cx="10515600" cy="1994073"/>
          </a:xfrm>
        </p:spPr>
        <p:txBody>
          <a:bodyPr>
            <a:noAutofit/>
          </a:bodyPr>
          <a:lstStyle/>
          <a:p>
            <a:r>
              <a:rPr lang="zh-TW" altLang="en-US" sz="4000" dirty="0"/>
              <a:t>嵌入式系統設計課程 期末報告</a:t>
            </a:r>
            <a:br>
              <a:rPr lang="en-US" altLang="zh-TW" sz="4000" dirty="0"/>
            </a:br>
            <a:r>
              <a:rPr lang="en-US" altLang="zh-TW" sz="4000" dirty="0"/>
              <a:t>Final Project</a:t>
            </a:r>
            <a:br>
              <a:rPr lang="en-US" altLang="zh-TW" sz="4000" dirty="0"/>
            </a:b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7889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79ACB-6200-4A55-A2DB-3B09D32F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6747438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演算法 </a:t>
            </a:r>
            <a:r>
              <a:rPr lang="en-US" altLang="zh-TW" dirty="0"/>
              <a:t>– Particle Filter (2/3)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BD7932-83E5-4F7E-B6A8-3B3B2AF4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1026" name="Picture 2" descr="Steps associated with a Particle Filter approach. (1) The particles... |  Download Scientific Diagram">
            <a:extLst>
              <a:ext uri="{FF2B5EF4-FFF2-40B4-BE49-F238E27FC236}">
                <a16:creationId xmlns:a16="http://schemas.microsoft.com/office/drawing/2014/main" id="{55DEFD5D-8584-4660-B32A-3B34CC97A5B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1" y="1612106"/>
            <a:ext cx="80962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2506C8B-037D-4083-AD08-94C55AE08F5E}"/>
              </a:ext>
            </a:extLst>
          </p:cNvPr>
          <p:cNvSpPr txBox="1"/>
          <p:nvPr/>
        </p:nvSpPr>
        <p:spPr>
          <a:xfrm>
            <a:off x="8247242" y="2591794"/>
            <a:ext cx="298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#2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：依照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LKF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大小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重新撒下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particles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LKF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大→ 撒在附近的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就比較多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48A7A8F-B89A-4A4D-A71E-34740AE194F9}"/>
              </a:ext>
            </a:extLst>
          </p:cNvPr>
          <p:cNvSpPr txBox="1"/>
          <p:nvPr/>
        </p:nvSpPr>
        <p:spPr>
          <a:xfrm>
            <a:off x="6927011" y="6090249"/>
            <a:ext cx="325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圈的大小表示機率大小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球的數量表示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BBB92F-5B11-40F0-9DDD-3FA18A79385B}"/>
              </a:ext>
            </a:extLst>
          </p:cNvPr>
          <p:cNvSpPr txBox="1"/>
          <p:nvPr/>
        </p:nvSpPr>
        <p:spPr>
          <a:xfrm>
            <a:off x="8423411" y="4759624"/>
            <a:ext cx="24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：觀測值 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DoA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186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79ACB-6200-4A55-A2DB-3B09D32F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7377166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演算法 </a:t>
            </a:r>
            <a:r>
              <a:rPr lang="en-US" altLang="zh-TW" dirty="0"/>
              <a:t>– Particle Filter (3/3)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BD7932-83E5-4F7E-B6A8-3B3B2AF4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1026" name="Picture 2" descr="Steps associated with a Particle Filter approach. (1) The particles... |  Download Scientific Diagram">
            <a:extLst>
              <a:ext uri="{FF2B5EF4-FFF2-40B4-BE49-F238E27FC236}">
                <a16:creationId xmlns:a16="http://schemas.microsoft.com/office/drawing/2014/main" id="{55DEFD5D-8584-4660-B32A-3B34CC97A5B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1" y="1612106"/>
            <a:ext cx="80962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2506C8B-037D-4083-AD08-94C55AE08F5E}"/>
              </a:ext>
            </a:extLst>
          </p:cNvPr>
          <p:cNvSpPr txBox="1"/>
          <p:nvPr/>
        </p:nvSpPr>
        <p:spPr>
          <a:xfrm>
            <a:off x="8341743" y="4900838"/>
            <a:ext cx="298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#3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LKF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48A7A8F-B89A-4A4D-A71E-34740AE194F9}"/>
              </a:ext>
            </a:extLst>
          </p:cNvPr>
          <p:cNvSpPr txBox="1"/>
          <p:nvPr/>
        </p:nvSpPr>
        <p:spPr>
          <a:xfrm>
            <a:off x="6927011" y="6090249"/>
            <a:ext cx="325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圈的大小表示機率大小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球的數量表示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</a:t>
            </a:r>
          </a:p>
        </p:txBody>
      </p:sp>
    </p:spTree>
    <p:extLst>
      <p:ext uri="{BB962C8B-B14F-4D97-AF65-F5344CB8AC3E}">
        <p14:creationId xmlns:p14="http://schemas.microsoft.com/office/powerpoint/2010/main" val="41247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76DD3-169B-4FA6-82A7-C434E301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59" y="296545"/>
            <a:ext cx="6376503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演算法 </a:t>
            </a:r>
            <a:r>
              <a:rPr lang="en-US" altLang="zh-TW" dirty="0"/>
              <a:t>– </a:t>
            </a:r>
            <a:r>
              <a:rPr lang="zh-TW" altLang="en-US" dirty="0"/>
              <a:t>運作畫面</a:t>
            </a:r>
            <a:r>
              <a:rPr lang="en-US" altLang="zh-TW" dirty="0"/>
              <a:t>(1/1)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6982E6-8E0B-4A96-B600-ACF3BF8B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PF 運作畫面">
            <a:hlinkClick r:id="" action="ppaction://media"/>
            <a:extLst>
              <a:ext uri="{FF2B5EF4-FFF2-40B4-BE49-F238E27FC236}">
                <a16:creationId xmlns:a16="http://schemas.microsoft.com/office/drawing/2014/main" id="{0784AF48-3766-4F9D-A15B-3CA340CE7961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4388" y="1308139"/>
            <a:ext cx="5911850" cy="4992687"/>
          </a:xfrm>
        </p:spPr>
      </p:pic>
    </p:spTree>
    <p:extLst>
      <p:ext uri="{BB962C8B-B14F-4D97-AF65-F5344CB8AC3E}">
        <p14:creationId xmlns:p14="http://schemas.microsoft.com/office/powerpoint/2010/main" val="47707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C382F-B8CF-4C61-A1A3-B656DCEF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7247770" cy="857885"/>
          </a:xfrm>
        </p:spPr>
        <p:txBody>
          <a:bodyPr/>
          <a:lstStyle/>
          <a:p>
            <a:r>
              <a:rPr lang="zh-TW" altLang="en-US" dirty="0"/>
              <a:t>效能分析 </a:t>
            </a:r>
            <a:r>
              <a:rPr lang="en-US" altLang="zh-TW" dirty="0"/>
              <a:t>– RSSI</a:t>
            </a:r>
            <a:r>
              <a:rPr lang="zh-TW" altLang="en-US" dirty="0"/>
              <a:t> 換算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07FB9A-5E14-480D-8FB2-9BC8B027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ACCB03-DD55-4F72-903B-17664E1A703D}"/>
              </a:ext>
            </a:extLst>
          </p:cNvPr>
          <p:cNvSpPr txBox="1"/>
          <p:nvPr/>
        </p:nvSpPr>
        <p:spPr>
          <a:xfrm>
            <a:off x="428541" y="1497821"/>
            <a:ext cx="5391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隨著修正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的距離換算方式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可以找到最好的測量參數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本次實驗以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 = 3; A = -52;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進行實驗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A98B44-42C9-4D3D-8AD7-6BB469DF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5" y="3577949"/>
            <a:ext cx="5391902" cy="20957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33FB723-4020-4B78-BB11-89220AF5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63" y="1165581"/>
            <a:ext cx="5882842" cy="48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7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906C0-3296-410A-8D0C-74D2967B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10448170" cy="85788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效能分析 </a:t>
            </a:r>
            <a:r>
              <a:rPr lang="en-US" altLang="zh-TW" dirty="0"/>
              <a:t>– Geometry Location &amp; MSE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396A41-1BA6-4024-A031-F8657D30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1EECD3-EAE9-4D6E-96EC-EFE27E38C0B1}"/>
              </a:ext>
            </a:extLst>
          </p:cNvPr>
          <p:cNvGrpSpPr/>
          <p:nvPr/>
        </p:nvGrpSpPr>
        <p:grpSpPr>
          <a:xfrm>
            <a:off x="106987" y="1412091"/>
            <a:ext cx="5989013" cy="4733475"/>
            <a:chOff x="106987" y="1412091"/>
            <a:chExt cx="6039471" cy="4828031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B95DB4B-7812-429E-B1F8-FEBD1A17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87" y="1412091"/>
              <a:ext cx="6039471" cy="48280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6303582-C17B-40C4-9A22-06749407A918}"/>
                    </a:ext>
                  </a:extLst>
                </p:cNvPr>
                <p:cNvSpPr/>
                <p:nvPr/>
              </p:nvSpPr>
              <p:spPr>
                <a:xfrm>
                  <a:off x="3149622" y="2128829"/>
                  <a:ext cx="2558092" cy="40421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平均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MSE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2.4104 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6303582-C17B-40C4-9A22-06749407A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622" y="2128829"/>
                  <a:ext cx="2558092" cy="404213"/>
                </a:xfrm>
                <a:prstGeom prst="rect">
                  <a:avLst/>
                </a:prstGeom>
                <a:blipFill>
                  <a:blip r:embed="rId3"/>
                  <a:stretch>
                    <a:fillRect b="-44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15A84645-9E01-469C-8207-39CEA538C7A9}"/>
              </a:ext>
            </a:extLst>
          </p:cNvPr>
          <p:cNvGrpSpPr/>
          <p:nvPr/>
        </p:nvGrpSpPr>
        <p:grpSpPr>
          <a:xfrm>
            <a:off x="6146458" y="1412091"/>
            <a:ext cx="5560732" cy="4733475"/>
            <a:chOff x="6146458" y="1412091"/>
            <a:chExt cx="5560732" cy="4733475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04B08BF-F22F-4327-AA30-8848CA042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6458" y="1412091"/>
              <a:ext cx="5560732" cy="473347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79F6FBC-5A14-4AE3-A13A-9D61BCD92FC9}"/>
                </a:ext>
              </a:extLst>
            </p:cNvPr>
            <p:cNvSpPr/>
            <p:nvPr/>
          </p:nvSpPr>
          <p:spPr>
            <a:xfrm>
              <a:off x="6782074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9EE7D4C-5472-408B-B60C-F3546CDA2909}"/>
                </a:ext>
              </a:extLst>
            </p:cNvPr>
            <p:cNvSpPr/>
            <p:nvPr/>
          </p:nvSpPr>
          <p:spPr>
            <a:xfrm>
              <a:off x="6782074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91A54D-A309-4029-9497-FB0092EA1270}"/>
                </a:ext>
              </a:extLst>
            </p:cNvPr>
            <p:cNvSpPr/>
            <p:nvPr/>
          </p:nvSpPr>
          <p:spPr>
            <a:xfrm>
              <a:off x="6782074" y="2859730"/>
              <a:ext cx="276810" cy="2772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279BDC6-35B2-44BE-87DD-7CDEFEF9D74C}"/>
                </a:ext>
              </a:extLst>
            </p:cNvPr>
            <p:cNvSpPr/>
            <p:nvPr/>
          </p:nvSpPr>
          <p:spPr>
            <a:xfrm>
              <a:off x="6782074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167CC57-4005-44C8-A739-0D0B49137DA7}"/>
                </a:ext>
              </a:extLst>
            </p:cNvPr>
            <p:cNvSpPr/>
            <p:nvPr/>
          </p:nvSpPr>
          <p:spPr>
            <a:xfrm>
              <a:off x="8227403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E1A85CD-D3E8-48CA-8913-2FB9E57F329C}"/>
                </a:ext>
              </a:extLst>
            </p:cNvPr>
            <p:cNvSpPr/>
            <p:nvPr/>
          </p:nvSpPr>
          <p:spPr>
            <a:xfrm>
              <a:off x="8227403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05105B5-FD1D-4202-B938-B991AA26F215}"/>
                </a:ext>
              </a:extLst>
            </p:cNvPr>
            <p:cNvSpPr/>
            <p:nvPr/>
          </p:nvSpPr>
          <p:spPr>
            <a:xfrm>
              <a:off x="7494142" y="4578969"/>
              <a:ext cx="27681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668D49-F857-47B7-A52A-DA9397227598}"/>
                </a:ext>
              </a:extLst>
            </p:cNvPr>
            <p:cNvSpPr/>
            <p:nvPr/>
          </p:nvSpPr>
          <p:spPr>
            <a:xfrm>
              <a:off x="7494142" y="3389629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708F693-8450-44EE-BF46-49BC318FD0EF}"/>
                </a:ext>
              </a:extLst>
            </p:cNvPr>
            <p:cNvSpPr/>
            <p:nvPr/>
          </p:nvSpPr>
          <p:spPr>
            <a:xfrm>
              <a:off x="7494142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6346122-47E3-4A47-AFB8-A9D91E198291}"/>
                </a:ext>
              </a:extLst>
            </p:cNvPr>
            <p:cNvSpPr/>
            <p:nvPr/>
          </p:nvSpPr>
          <p:spPr>
            <a:xfrm>
              <a:off x="9632164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EB1AF43-4053-490A-90D0-88ECF5D3CB41}"/>
                </a:ext>
              </a:extLst>
            </p:cNvPr>
            <p:cNvSpPr/>
            <p:nvPr/>
          </p:nvSpPr>
          <p:spPr>
            <a:xfrm>
              <a:off x="9632164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33A19A-EE33-4A8F-8D5B-2BCCD3C88E5A}"/>
                </a:ext>
              </a:extLst>
            </p:cNvPr>
            <p:cNvSpPr/>
            <p:nvPr/>
          </p:nvSpPr>
          <p:spPr>
            <a:xfrm>
              <a:off x="8867762" y="4578969"/>
              <a:ext cx="45905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37FD6EE-70B3-4475-8B71-5AFE7C2E8667}"/>
                </a:ext>
              </a:extLst>
            </p:cNvPr>
            <p:cNvSpPr/>
            <p:nvPr/>
          </p:nvSpPr>
          <p:spPr>
            <a:xfrm>
              <a:off x="10345823" y="4595250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21F8921-44E5-4EDC-B1EF-F0FBD9CB4765}"/>
                </a:ext>
              </a:extLst>
            </p:cNvPr>
            <p:cNvSpPr/>
            <p:nvPr/>
          </p:nvSpPr>
          <p:spPr>
            <a:xfrm>
              <a:off x="11113989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A0E1089-32A6-4550-85D7-E45A7A643246}"/>
                </a:ext>
              </a:extLst>
            </p:cNvPr>
            <p:cNvSpPr/>
            <p:nvPr/>
          </p:nvSpPr>
          <p:spPr>
            <a:xfrm>
              <a:off x="11113988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49E185-458D-4235-9669-12422CC81E9F}"/>
                </a:ext>
              </a:extLst>
            </p:cNvPr>
            <p:cNvSpPr/>
            <p:nvPr/>
          </p:nvSpPr>
          <p:spPr>
            <a:xfrm>
              <a:off x="8144361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871315D-987A-4452-8D07-ED8CDBA3BD84}"/>
                </a:ext>
              </a:extLst>
            </p:cNvPr>
            <p:cNvSpPr/>
            <p:nvPr/>
          </p:nvSpPr>
          <p:spPr>
            <a:xfrm>
              <a:off x="8151950" y="2242463"/>
              <a:ext cx="44290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05F2E47-C7AF-4E3B-840E-351F9D5103BA}"/>
                </a:ext>
              </a:extLst>
            </p:cNvPr>
            <p:cNvSpPr/>
            <p:nvPr/>
          </p:nvSpPr>
          <p:spPr>
            <a:xfrm>
              <a:off x="8867762" y="3389179"/>
              <a:ext cx="459050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FF5D0F4-0ABE-46BB-82D1-DEAFEA347F6C}"/>
                </a:ext>
              </a:extLst>
            </p:cNvPr>
            <p:cNvSpPr/>
            <p:nvPr/>
          </p:nvSpPr>
          <p:spPr>
            <a:xfrm>
              <a:off x="8867762" y="2242463"/>
              <a:ext cx="45905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EA932BE-6722-4A94-9A36-6FED3280C129}"/>
                </a:ext>
              </a:extLst>
            </p:cNvPr>
            <p:cNvSpPr/>
            <p:nvPr/>
          </p:nvSpPr>
          <p:spPr>
            <a:xfrm>
              <a:off x="9632164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72BF3D2-4AAC-4FC0-90C4-847FD61D181A}"/>
                </a:ext>
              </a:extLst>
            </p:cNvPr>
            <p:cNvSpPr/>
            <p:nvPr/>
          </p:nvSpPr>
          <p:spPr>
            <a:xfrm>
              <a:off x="9632164" y="2242463"/>
              <a:ext cx="442900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5AB97E-335A-47D3-B189-CCFEB729204F}"/>
                </a:ext>
              </a:extLst>
            </p:cNvPr>
            <p:cNvSpPr/>
            <p:nvPr/>
          </p:nvSpPr>
          <p:spPr>
            <a:xfrm>
              <a:off x="10345823" y="3389179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A6D9555-1C43-4DE2-864F-4753061A2658}"/>
                </a:ext>
              </a:extLst>
            </p:cNvPr>
            <p:cNvSpPr/>
            <p:nvPr/>
          </p:nvSpPr>
          <p:spPr>
            <a:xfrm>
              <a:off x="10345823" y="2242463"/>
              <a:ext cx="521138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031A860-AA5D-418C-BF73-630857B7A53C}"/>
                </a:ext>
              </a:extLst>
            </p:cNvPr>
            <p:cNvSpPr/>
            <p:nvPr/>
          </p:nvSpPr>
          <p:spPr>
            <a:xfrm>
              <a:off x="11113989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437642F-44E6-404A-BA29-8F2AA984F6FB}"/>
                </a:ext>
              </a:extLst>
            </p:cNvPr>
            <p:cNvSpPr/>
            <p:nvPr/>
          </p:nvSpPr>
          <p:spPr>
            <a:xfrm>
              <a:off x="11113989" y="2230379"/>
              <a:ext cx="442898" cy="2615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ysClr val="windowText" lastClr="000000"/>
                  </a:solidFill>
                </a:rPr>
                <a:t>25</a:t>
              </a:r>
              <a:endParaRPr lang="zh-TW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86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3C1B5-C2CA-4169-A791-2081D737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59" y="296545"/>
            <a:ext cx="11153027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效能分析 </a:t>
            </a:r>
            <a:r>
              <a:rPr lang="en-US" altLang="zh-TW" dirty="0"/>
              <a:t>– Geometry Location &amp; ED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5ABE17-3334-451D-ABB3-D13564B2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3878FF0-3F40-48C5-828E-D3EB33A6F3F6}"/>
              </a:ext>
            </a:extLst>
          </p:cNvPr>
          <p:cNvGrpSpPr/>
          <p:nvPr/>
        </p:nvGrpSpPr>
        <p:grpSpPr>
          <a:xfrm>
            <a:off x="6146458" y="1412091"/>
            <a:ext cx="5560732" cy="4733475"/>
            <a:chOff x="6146458" y="1412091"/>
            <a:chExt cx="5560732" cy="473347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EBEDDCD-8872-48D3-A96F-DF8F9D5C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6458" y="1412091"/>
              <a:ext cx="5560732" cy="473347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D71AD62-5CC4-4BC6-B62D-1AE32BDAEBAA}"/>
                </a:ext>
              </a:extLst>
            </p:cNvPr>
            <p:cNvSpPr/>
            <p:nvPr/>
          </p:nvSpPr>
          <p:spPr>
            <a:xfrm>
              <a:off x="6782074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46D19D-F9A2-497B-92C2-9C987D126FFC}"/>
                </a:ext>
              </a:extLst>
            </p:cNvPr>
            <p:cNvSpPr/>
            <p:nvPr/>
          </p:nvSpPr>
          <p:spPr>
            <a:xfrm>
              <a:off x="6782074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5FBF03C-6E06-4294-A8FB-452B69882CA5}"/>
                </a:ext>
              </a:extLst>
            </p:cNvPr>
            <p:cNvSpPr/>
            <p:nvPr/>
          </p:nvSpPr>
          <p:spPr>
            <a:xfrm>
              <a:off x="6782074" y="2859730"/>
              <a:ext cx="276810" cy="2772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B88E53F-994F-4753-92A5-A30FDFCFC79E}"/>
                </a:ext>
              </a:extLst>
            </p:cNvPr>
            <p:cNvSpPr/>
            <p:nvPr/>
          </p:nvSpPr>
          <p:spPr>
            <a:xfrm>
              <a:off x="6782074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F396135-9B07-4AD9-8D44-867F7CCBF109}"/>
                </a:ext>
              </a:extLst>
            </p:cNvPr>
            <p:cNvSpPr/>
            <p:nvPr/>
          </p:nvSpPr>
          <p:spPr>
            <a:xfrm>
              <a:off x="8227403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06A39F7-A9F6-4F2B-A910-F6F8D35C2BA9}"/>
                </a:ext>
              </a:extLst>
            </p:cNvPr>
            <p:cNvSpPr/>
            <p:nvPr/>
          </p:nvSpPr>
          <p:spPr>
            <a:xfrm>
              <a:off x="8227403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63FFF8-30A5-466B-AEA0-9BB5BB100C94}"/>
                </a:ext>
              </a:extLst>
            </p:cNvPr>
            <p:cNvSpPr/>
            <p:nvPr/>
          </p:nvSpPr>
          <p:spPr>
            <a:xfrm>
              <a:off x="7494142" y="4578969"/>
              <a:ext cx="27681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632AB60-0A6F-4474-BD55-2885B335A03E}"/>
                </a:ext>
              </a:extLst>
            </p:cNvPr>
            <p:cNvSpPr/>
            <p:nvPr/>
          </p:nvSpPr>
          <p:spPr>
            <a:xfrm>
              <a:off x="7494142" y="3389629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E3226F0-5CC9-4F69-9204-FC1B75BC506B}"/>
                </a:ext>
              </a:extLst>
            </p:cNvPr>
            <p:cNvSpPr/>
            <p:nvPr/>
          </p:nvSpPr>
          <p:spPr>
            <a:xfrm>
              <a:off x="7494142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851249B-BADA-4D32-A9CE-6E111755114C}"/>
                </a:ext>
              </a:extLst>
            </p:cNvPr>
            <p:cNvSpPr/>
            <p:nvPr/>
          </p:nvSpPr>
          <p:spPr>
            <a:xfrm>
              <a:off x="9632164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C55AAE5-B958-429D-89C6-BEA5E23F659A}"/>
                </a:ext>
              </a:extLst>
            </p:cNvPr>
            <p:cNvSpPr/>
            <p:nvPr/>
          </p:nvSpPr>
          <p:spPr>
            <a:xfrm>
              <a:off x="9632164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F63E1A9-8CEE-41A1-8D2F-21E87FE6146F}"/>
                </a:ext>
              </a:extLst>
            </p:cNvPr>
            <p:cNvSpPr/>
            <p:nvPr/>
          </p:nvSpPr>
          <p:spPr>
            <a:xfrm>
              <a:off x="8867762" y="4578969"/>
              <a:ext cx="45905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F59EB4-7359-43BA-A378-07CC85BE560A}"/>
                </a:ext>
              </a:extLst>
            </p:cNvPr>
            <p:cNvSpPr/>
            <p:nvPr/>
          </p:nvSpPr>
          <p:spPr>
            <a:xfrm>
              <a:off x="10345823" y="4595250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E9A7C08-D29D-41E8-9E1E-1C2819331D53}"/>
                </a:ext>
              </a:extLst>
            </p:cNvPr>
            <p:cNvSpPr/>
            <p:nvPr/>
          </p:nvSpPr>
          <p:spPr>
            <a:xfrm>
              <a:off x="11113989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F8DE37E-E113-49BC-B380-08111A3DC5A9}"/>
                </a:ext>
              </a:extLst>
            </p:cNvPr>
            <p:cNvSpPr/>
            <p:nvPr/>
          </p:nvSpPr>
          <p:spPr>
            <a:xfrm>
              <a:off x="11113988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687E858-A474-45E8-AB8D-54F7F3582BBE}"/>
                </a:ext>
              </a:extLst>
            </p:cNvPr>
            <p:cNvSpPr/>
            <p:nvPr/>
          </p:nvSpPr>
          <p:spPr>
            <a:xfrm>
              <a:off x="8144361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AC21009-D346-4380-9A44-FF19094AC2C6}"/>
                </a:ext>
              </a:extLst>
            </p:cNvPr>
            <p:cNvSpPr/>
            <p:nvPr/>
          </p:nvSpPr>
          <p:spPr>
            <a:xfrm>
              <a:off x="8151950" y="2242463"/>
              <a:ext cx="44290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A8CBB2-A71B-44EE-988D-63CFC49710A9}"/>
                </a:ext>
              </a:extLst>
            </p:cNvPr>
            <p:cNvSpPr/>
            <p:nvPr/>
          </p:nvSpPr>
          <p:spPr>
            <a:xfrm>
              <a:off x="8867762" y="3389179"/>
              <a:ext cx="459050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BA8A67-31A1-4119-9775-DA0D2C48B603}"/>
                </a:ext>
              </a:extLst>
            </p:cNvPr>
            <p:cNvSpPr/>
            <p:nvPr/>
          </p:nvSpPr>
          <p:spPr>
            <a:xfrm>
              <a:off x="8867762" y="2242463"/>
              <a:ext cx="45905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20E7C94-9D12-4D24-8010-AFF35CC6E8BB}"/>
                </a:ext>
              </a:extLst>
            </p:cNvPr>
            <p:cNvSpPr/>
            <p:nvPr/>
          </p:nvSpPr>
          <p:spPr>
            <a:xfrm>
              <a:off x="9632164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67795C6-A245-455F-9751-7B592F6BB650}"/>
                </a:ext>
              </a:extLst>
            </p:cNvPr>
            <p:cNvSpPr/>
            <p:nvPr/>
          </p:nvSpPr>
          <p:spPr>
            <a:xfrm>
              <a:off x="9632164" y="2242463"/>
              <a:ext cx="442900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1C476-5501-4A4C-B38F-1303726A0939}"/>
                </a:ext>
              </a:extLst>
            </p:cNvPr>
            <p:cNvSpPr/>
            <p:nvPr/>
          </p:nvSpPr>
          <p:spPr>
            <a:xfrm>
              <a:off x="10345823" y="3389179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2FEF4F1-8FCB-46C8-A74C-EC71B2E0D2FE}"/>
                </a:ext>
              </a:extLst>
            </p:cNvPr>
            <p:cNvSpPr/>
            <p:nvPr/>
          </p:nvSpPr>
          <p:spPr>
            <a:xfrm>
              <a:off x="10345823" y="2242463"/>
              <a:ext cx="521138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C4B6119-4F14-4EFA-A530-26EBEDF37193}"/>
                </a:ext>
              </a:extLst>
            </p:cNvPr>
            <p:cNvSpPr/>
            <p:nvPr/>
          </p:nvSpPr>
          <p:spPr>
            <a:xfrm>
              <a:off x="11113989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F604253-B5CF-4534-B39F-799AD2EAB28C}"/>
                </a:ext>
              </a:extLst>
            </p:cNvPr>
            <p:cNvSpPr/>
            <p:nvPr/>
          </p:nvSpPr>
          <p:spPr>
            <a:xfrm>
              <a:off x="11113989" y="2230379"/>
              <a:ext cx="442898" cy="2615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ysClr val="windowText" lastClr="000000"/>
                  </a:solidFill>
                </a:rPr>
                <a:t>25</a:t>
              </a:r>
              <a:endParaRPr lang="zh-TW" altLang="en-US" sz="16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圖片 31">
            <a:extLst>
              <a:ext uri="{FF2B5EF4-FFF2-40B4-BE49-F238E27FC236}">
                <a16:creationId xmlns:a16="http://schemas.microsoft.com/office/drawing/2014/main" id="{EAE2D4D6-B873-47D7-89DF-D55F2934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091"/>
            <a:ext cx="5996155" cy="4752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4C2009F-71EA-4E67-A457-85C662D10C01}"/>
                  </a:ext>
                </a:extLst>
              </p:cNvPr>
              <p:cNvSpPr/>
              <p:nvPr/>
            </p:nvSpPr>
            <p:spPr>
              <a:xfrm>
                <a:off x="2985785" y="2114792"/>
                <a:ext cx="2536720" cy="5584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平均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1.4597 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4C2009F-71EA-4E67-A457-85C662D10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85" y="2114792"/>
                <a:ext cx="2536720" cy="558483"/>
              </a:xfrm>
              <a:prstGeom prst="rect">
                <a:avLst/>
              </a:prstGeom>
              <a:blipFill>
                <a:blip r:embed="rId4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6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906C0-3296-410A-8D0C-74D2967B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10448170" cy="85788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效能分析 </a:t>
            </a:r>
            <a:r>
              <a:rPr lang="en-US" altLang="zh-TW" dirty="0"/>
              <a:t>– Geometry Location &amp; MSE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396A41-1BA6-4024-A031-F8657D30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1EECD3-EAE9-4D6E-96EC-EFE27E38C0B1}"/>
              </a:ext>
            </a:extLst>
          </p:cNvPr>
          <p:cNvGrpSpPr/>
          <p:nvPr/>
        </p:nvGrpSpPr>
        <p:grpSpPr>
          <a:xfrm>
            <a:off x="106987" y="1412091"/>
            <a:ext cx="5989013" cy="4733475"/>
            <a:chOff x="106987" y="1412091"/>
            <a:chExt cx="6039471" cy="4828031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B95DB4B-7812-429E-B1F8-FEBD1A17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87" y="1412091"/>
              <a:ext cx="6039471" cy="48280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6303582-C17B-40C4-9A22-06749407A918}"/>
                    </a:ext>
                  </a:extLst>
                </p:cNvPr>
                <p:cNvSpPr/>
                <p:nvPr/>
              </p:nvSpPr>
              <p:spPr>
                <a:xfrm>
                  <a:off x="3149622" y="2128829"/>
                  <a:ext cx="2558092" cy="40421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平均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MSE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2.4104 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6303582-C17B-40C4-9A22-06749407A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622" y="2128829"/>
                  <a:ext cx="2558092" cy="404213"/>
                </a:xfrm>
                <a:prstGeom prst="rect">
                  <a:avLst/>
                </a:prstGeom>
                <a:blipFill>
                  <a:blip r:embed="rId3"/>
                  <a:stretch>
                    <a:fillRect b="-44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15A84645-9E01-469C-8207-39CEA538C7A9}"/>
              </a:ext>
            </a:extLst>
          </p:cNvPr>
          <p:cNvGrpSpPr/>
          <p:nvPr/>
        </p:nvGrpSpPr>
        <p:grpSpPr>
          <a:xfrm>
            <a:off x="6146458" y="1412091"/>
            <a:ext cx="5560732" cy="4733475"/>
            <a:chOff x="6146458" y="1412091"/>
            <a:chExt cx="5560732" cy="4733475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04B08BF-F22F-4327-AA30-8848CA042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6458" y="1412091"/>
              <a:ext cx="5560732" cy="473347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79F6FBC-5A14-4AE3-A13A-9D61BCD92FC9}"/>
                </a:ext>
              </a:extLst>
            </p:cNvPr>
            <p:cNvSpPr/>
            <p:nvPr/>
          </p:nvSpPr>
          <p:spPr>
            <a:xfrm>
              <a:off x="6782074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9EE7D4C-5472-408B-B60C-F3546CDA2909}"/>
                </a:ext>
              </a:extLst>
            </p:cNvPr>
            <p:cNvSpPr/>
            <p:nvPr/>
          </p:nvSpPr>
          <p:spPr>
            <a:xfrm>
              <a:off x="6782074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91A54D-A309-4029-9497-FB0092EA1270}"/>
                </a:ext>
              </a:extLst>
            </p:cNvPr>
            <p:cNvSpPr/>
            <p:nvPr/>
          </p:nvSpPr>
          <p:spPr>
            <a:xfrm>
              <a:off x="6782074" y="2859730"/>
              <a:ext cx="276810" cy="2772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279BDC6-35B2-44BE-87DD-7CDEFEF9D74C}"/>
                </a:ext>
              </a:extLst>
            </p:cNvPr>
            <p:cNvSpPr/>
            <p:nvPr/>
          </p:nvSpPr>
          <p:spPr>
            <a:xfrm>
              <a:off x="6782074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167CC57-4005-44C8-A739-0D0B49137DA7}"/>
                </a:ext>
              </a:extLst>
            </p:cNvPr>
            <p:cNvSpPr/>
            <p:nvPr/>
          </p:nvSpPr>
          <p:spPr>
            <a:xfrm>
              <a:off x="8227403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E1A85CD-D3E8-48CA-8913-2FB9E57F329C}"/>
                </a:ext>
              </a:extLst>
            </p:cNvPr>
            <p:cNvSpPr/>
            <p:nvPr/>
          </p:nvSpPr>
          <p:spPr>
            <a:xfrm>
              <a:off x="8227403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05105B5-FD1D-4202-B938-B991AA26F215}"/>
                </a:ext>
              </a:extLst>
            </p:cNvPr>
            <p:cNvSpPr/>
            <p:nvPr/>
          </p:nvSpPr>
          <p:spPr>
            <a:xfrm>
              <a:off x="7494142" y="4578969"/>
              <a:ext cx="27681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668D49-F857-47B7-A52A-DA9397227598}"/>
                </a:ext>
              </a:extLst>
            </p:cNvPr>
            <p:cNvSpPr/>
            <p:nvPr/>
          </p:nvSpPr>
          <p:spPr>
            <a:xfrm>
              <a:off x="7494142" y="3389629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708F693-8450-44EE-BF46-49BC318FD0EF}"/>
                </a:ext>
              </a:extLst>
            </p:cNvPr>
            <p:cNvSpPr/>
            <p:nvPr/>
          </p:nvSpPr>
          <p:spPr>
            <a:xfrm>
              <a:off x="7494142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6346122-47E3-4A47-AFB8-A9D91E198291}"/>
                </a:ext>
              </a:extLst>
            </p:cNvPr>
            <p:cNvSpPr/>
            <p:nvPr/>
          </p:nvSpPr>
          <p:spPr>
            <a:xfrm>
              <a:off x="9632164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EB1AF43-4053-490A-90D0-88ECF5D3CB41}"/>
                </a:ext>
              </a:extLst>
            </p:cNvPr>
            <p:cNvSpPr/>
            <p:nvPr/>
          </p:nvSpPr>
          <p:spPr>
            <a:xfrm>
              <a:off x="9632164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33A19A-EE33-4A8F-8D5B-2BCCD3C88E5A}"/>
                </a:ext>
              </a:extLst>
            </p:cNvPr>
            <p:cNvSpPr/>
            <p:nvPr/>
          </p:nvSpPr>
          <p:spPr>
            <a:xfrm>
              <a:off x="8867762" y="4578969"/>
              <a:ext cx="45905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37FD6EE-70B3-4475-8B71-5AFE7C2E8667}"/>
                </a:ext>
              </a:extLst>
            </p:cNvPr>
            <p:cNvSpPr/>
            <p:nvPr/>
          </p:nvSpPr>
          <p:spPr>
            <a:xfrm>
              <a:off x="10345823" y="4595250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21F8921-44E5-4EDC-B1EF-F0FBD9CB4765}"/>
                </a:ext>
              </a:extLst>
            </p:cNvPr>
            <p:cNvSpPr/>
            <p:nvPr/>
          </p:nvSpPr>
          <p:spPr>
            <a:xfrm>
              <a:off x="11113989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A0E1089-32A6-4550-85D7-E45A7A643246}"/>
                </a:ext>
              </a:extLst>
            </p:cNvPr>
            <p:cNvSpPr/>
            <p:nvPr/>
          </p:nvSpPr>
          <p:spPr>
            <a:xfrm>
              <a:off x="11113988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49E185-458D-4235-9669-12422CC81E9F}"/>
                </a:ext>
              </a:extLst>
            </p:cNvPr>
            <p:cNvSpPr/>
            <p:nvPr/>
          </p:nvSpPr>
          <p:spPr>
            <a:xfrm>
              <a:off x="8144361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871315D-987A-4452-8D07-ED8CDBA3BD84}"/>
                </a:ext>
              </a:extLst>
            </p:cNvPr>
            <p:cNvSpPr/>
            <p:nvPr/>
          </p:nvSpPr>
          <p:spPr>
            <a:xfrm>
              <a:off x="8151950" y="2242463"/>
              <a:ext cx="44290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05F2E47-C7AF-4E3B-840E-351F9D5103BA}"/>
                </a:ext>
              </a:extLst>
            </p:cNvPr>
            <p:cNvSpPr/>
            <p:nvPr/>
          </p:nvSpPr>
          <p:spPr>
            <a:xfrm>
              <a:off x="8867762" y="3389179"/>
              <a:ext cx="459050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FF5D0F4-0ABE-46BB-82D1-DEAFEA347F6C}"/>
                </a:ext>
              </a:extLst>
            </p:cNvPr>
            <p:cNvSpPr/>
            <p:nvPr/>
          </p:nvSpPr>
          <p:spPr>
            <a:xfrm>
              <a:off x="8867762" y="2242463"/>
              <a:ext cx="45905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EA932BE-6722-4A94-9A36-6FED3280C129}"/>
                </a:ext>
              </a:extLst>
            </p:cNvPr>
            <p:cNvSpPr/>
            <p:nvPr/>
          </p:nvSpPr>
          <p:spPr>
            <a:xfrm>
              <a:off x="9632164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72BF3D2-4AAC-4FC0-90C4-847FD61D181A}"/>
                </a:ext>
              </a:extLst>
            </p:cNvPr>
            <p:cNvSpPr/>
            <p:nvPr/>
          </p:nvSpPr>
          <p:spPr>
            <a:xfrm>
              <a:off x="9632164" y="2242463"/>
              <a:ext cx="442900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5AB97E-335A-47D3-B189-CCFEB729204F}"/>
                </a:ext>
              </a:extLst>
            </p:cNvPr>
            <p:cNvSpPr/>
            <p:nvPr/>
          </p:nvSpPr>
          <p:spPr>
            <a:xfrm>
              <a:off x="10345823" y="3389179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A6D9555-1C43-4DE2-864F-4753061A2658}"/>
                </a:ext>
              </a:extLst>
            </p:cNvPr>
            <p:cNvSpPr/>
            <p:nvPr/>
          </p:nvSpPr>
          <p:spPr>
            <a:xfrm>
              <a:off x="10345823" y="2242463"/>
              <a:ext cx="521138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031A860-AA5D-418C-BF73-630857B7A53C}"/>
                </a:ext>
              </a:extLst>
            </p:cNvPr>
            <p:cNvSpPr/>
            <p:nvPr/>
          </p:nvSpPr>
          <p:spPr>
            <a:xfrm>
              <a:off x="11113989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437642F-44E6-404A-BA29-8F2AA984F6FB}"/>
                </a:ext>
              </a:extLst>
            </p:cNvPr>
            <p:cNvSpPr/>
            <p:nvPr/>
          </p:nvSpPr>
          <p:spPr>
            <a:xfrm>
              <a:off x="11113989" y="2230379"/>
              <a:ext cx="442898" cy="2615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ysClr val="windowText" lastClr="000000"/>
                  </a:solidFill>
                </a:rPr>
                <a:t>25</a:t>
              </a:r>
              <a:endParaRPr lang="zh-TW" altLang="en-US" sz="16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BDF5BDF5-F963-443F-A2AA-11E1F4DEB372}"/>
              </a:ext>
            </a:extLst>
          </p:cNvPr>
          <p:cNvSpPr/>
          <p:nvPr/>
        </p:nvSpPr>
        <p:spPr>
          <a:xfrm>
            <a:off x="1500996" y="5460521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7045DBC-FFC5-4FA4-85CB-C1E6DBB0ECCB}"/>
              </a:ext>
            </a:extLst>
          </p:cNvPr>
          <p:cNvSpPr/>
          <p:nvPr/>
        </p:nvSpPr>
        <p:spPr>
          <a:xfrm>
            <a:off x="3943988" y="5460521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E44C1CC6-51CF-4337-9070-522783B780B7}"/>
              </a:ext>
            </a:extLst>
          </p:cNvPr>
          <p:cNvSpPr/>
          <p:nvPr/>
        </p:nvSpPr>
        <p:spPr>
          <a:xfrm>
            <a:off x="4530431" y="5460521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A16AFA-3E82-4787-896C-8D77F1AE384C}"/>
              </a:ext>
            </a:extLst>
          </p:cNvPr>
          <p:cNvSpPr/>
          <p:nvPr/>
        </p:nvSpPr>
        <p:spPr>
          <a:xfrm>
            <a:off x="10430993" y="3703919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26333F0-EA87-43DC-897C-0448B3EBA796}"/>
              </a:ext>
            </a:extLst>
          </p:cNvPr>
          <p:cNvSpPr/>
          <p:nvPr/>
        </p:nvSpPr>
        <p:spPr>
          <a:xfrm>
            <a:off x="7408260" y="4933606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985AB9D-0D64-49AA-ADCF-B5A89FF5F072}"/>
              </a:ext>
            </a:extLst>
          </p:cNvPr>
          <p:cNvSpPr/>
          <p:nvPr/>
        </p:nvSpPr>
        <p:spPr>
          <a:xfrm>
            <a:off x="9672736" y="3072232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37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87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場地布置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演算法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結果分析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68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2"/>
    </mc:Choice>
    <mc:Fallback xmlns="">
      <p:transition spd="slow" advTm="173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031" y="95645"/>
            <a:ext cx="6527104" cy="90000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場地布置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98D12298-5060-F7CD-C222-7C796870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490234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地點</a:t>
            </a:r>
            <a:r>
              <a:rPr lang="en-US" altLang="zh-TW" dirty="0"/>
              <a:t>:</a:t>
            </a:r>
            <a:r>
              <a:rPr lang="zh-TW" altLang="en-US" dirty="0"/>
              <a:t> 電資大樓二樓室內空地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地磚長寬</a:t>
            </a:r>
            <a:r>
              <a:rPr lang="en-US" altLang="zh-TW" dirty="0"/>
              <a:t>:</a:t>
            </a:r>
            <a:r>
              <a:rPr lang="zh-TW" altLang="en-US" dirty="0"/>
              <a:t> 寬 </a:t>
            </a:r>
            <a:r>
              <a:rPr lang="en-US" altLang="zh-TW" dirty="0"/>
              <a:t>77.5 </a:t>
            </a:r>
            <a:r>
              <a:rPr lang="zh-TW" altLang="en-US" dirty="0"/>
              <a:t>公分 長 </a:t>
            </a:r>
            <a:r>
              <a:rPr lang="en-US" altLang="zh-TW" dirty="0"/>
              <a:t>92.5 </a:t>
            </a:r>
            <a:r>
              <a:rPr lang="zh-TW" altLang="en-US" dirty="0"/>
              <a:t>公分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座標軸</a:t>
            </a:r>
            <a:r>
              <a:rPr lang="en-US" altLang="zh-TW" dirty="0"/>
              <a:t>:</a:t>
            </a:r>
            <a:r>
              <a:rPr lang="zh-TW" altLang="en-US" dirty="0"/>
              <a:t> 左下角訂為原點，一格地磚為一單位長度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iBeacon</a:t>
            </a:r>
            <a:r>
              <a:rPr lang="zh-TW" altLang="en-US" dirty="0"/>
              <a:t>座標</a:t>
            </a:r>
            <a:r>
              <a:rPr lang="en-US" altLang="zh-TW" dirty="0"/>
              <a:t>:</a:t>
            </a:r>
          </a:p>
          <a:p>
            <a:r>
              <a:rPr lang="en-US" altLang="zh-TW" sz="2400" dirty="0"/>
              <a:t>iBeacon1: (3,6)</a:t>
            </a:r>
          </a:p>
          <a:p>
            <a:r>
              <a:rPr lang="en-US" altLang="zh-TW" sz="2400" dirty="0"/>
              <a:t>iBeacon2: (6,0)</a:t>
            </a:r>
            <a:endParaRPr lang="zh-TW" altLang="en-US" sz="2400" dirty="0"/>
          </a:p>
          <a:p>
            <a:r>
              <a:rPr lang="en-US" altLang="zh-TW" sz="2400" dirty="0"/>
              <a:t>iBeacon3: (0,0)</a:t>
            </a:r>
            <a:endParaRPr lang="zh-TW" altLang="en-US" sz="2400" dirty="0"/>
          </a:p>
        </p:txBody>
      </p:sp>
      <p:pic>
        <p:nvPicPr>
          <p:cNvPr id="17" name="Picture 2" descr="https://lh3.googleusercontent.com/ShUW05oLb7nM-ydxZO4ToZccWO6-smyvey9p29e0s-3b15vW_YSLL_uvkdUXchWSs5qJiHGeE0EL1Fs3cxpA2E7JH1Erq5NGxTeFqxXrbG5LvXI0QeQGACPML2bd2ZTRQsKI5L6s4HuD18N83CCx9xWiIN9PxDELJFYVnRKvK5duQhqmddx2u7Y2TyX9BPXpvxrve9wey1R9-wm9UyaGLWtBhUWF3mED1pQPmttE2Rmr-xPd52W_EGa_KIhIh5FpX9A3IZBnBNZWKuync-syYH5R3Xn9Adfpt8xBFbrnj0zkqhKta6GN7ajRjb6SStwmNezuygSGwmJqIsDbbM10EW-A5NmxxRJgiV7lnZKLQX1FF_0B8tDlwsPn1dz12bebkfkFAUXzaWwxd_PoWT7b_wv2bf_uF7DBhuv6TFw66ZwwrDJD5-Agk9Yd08_UK-Do6ebpZI9KYJ7YYi-eGdX5Bv8SrkCGJiuCctgwT5ZhoYBOr44t7WnPSaTM-qCpqI5iTR9lv2fTA9NVyVSzEdch82cS5dnSp2m6btdz-bpdBk5snSEU_V2yaeFJTKS9SErzx0vG9eTSyIpj_0yg7y65a_-OE6L9s08iNJHvBBNvlTx77bGOxC6Mk5hPCuSWGr7ANnKH8mjMsZzdf7sAkmNbKFkahn2fjHziiOvPUVvtfgGlT2RxNCYSkaVxn8l1R8uI6DVFIkLV0WV_al8adb3IClOCS6hDqQZG4I7bOIsIRnaGRO_6Yjz9vQFfHo0VJ5o=w1851-h975-no?authuser=0">
            <a:extLst>
              <a:ext uri="{FF2B5EF4-FFF2-40B4-BE49-F238E27FC236}">
                <a16:creationId xmlns:a16="http://schemas.microsoft.com/office/drawing/2014/main" id="{71630373-2CDC-3FDD-F9A1-7B3B14A4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09" y="2817295"/>
            <a:ext cx="6936509" cy="36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92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13"/>
    </mc:Choice>
    <mc:Fallback xmlns="">
      <p:transition spd="slow" advTm="306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031" y="95645"/>
            <a:ext cx="6527104" cy="90000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016DE74-6AF4-FA72-5622-DFD53ADD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一人持筆電、一人持</a:t>
            </a:r>
            <a:r>
              <a:rPr lang="en-US" altLang="zh-TW" dirty="0"/>
              <a:t>iPad</a:t>
            </a:r>
            <a:r>
              <a:rPr lang="zh-TW" altLang="en-US" dirty="0"/>
              <a:t>。在</a:t>
            </a:r>
            <a:r>
              <a:rPr lang="en-US" altLang="zh-TW" dirty="0"/>
              <a:t>0≦x≦6 </a:t>
            </a:r>
            <a:r>
              <a:rPr lang="zh-TW" altLang="en-US" dirty="0"/>
              <a:t>且 </a:t>
            </a:r>
            <a:r>
              <a:rPr lang="en-US" altLang="zh-TW" dirty="0"/>
              <a:t>0≦y≦6</a:t>
            </a:r>
            <a:r>
              <a:rPr lang="zh-TW" altLang="en-US" dirty="0"/>
              <a:t>的座標上取得十秒的</a:t>
            </a:r>
            <a:r>
              <a:rPr lang="en-US" altLang="zh-TW" dirty="0"/>
              <a:t>RSSI</a:t>
            </a:r>
            <a:r>
              <a:rPr lang="zh-TW" altLang="en-US" dirty="0"/>
              <a:t>值，共</a:t>
            </a:r>
            <a:r>
              <a:rPr lang="en-US" altLang="zh-TW" dirty="0"/>
              <a:t>25</a:t>
            </a:r>
            <a:r>
              <a:rPr lang="zh-TW" altLang="en-US" dirty="0"/>
              <a:t>個測試點。</a:t>
            </a:r>
          </a:p>
          <a:p>
            <a:endParaRPr lang="zh-TW" altLang="en-US" dirty="0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6B2199E4-E596-F14E-E06F-7E9D1EC18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084" y="2929812"/>
            <a:ext cx="5331733" cy="3062484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75F95A4B-61B0-A3B7-7F29-A5F3C535A0AE}"/>
              </a:ext>
            </a:extLst>
          </p:cNvPr>
          <p:cNvSpPr txBox="1"/>
          <p:nvPr/>
        </p:nvSpPr>
        <p:spPr>
          <a:xfrm>
            <a:off x="1517430" y="5992296"/>
            <a:ext cx="33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測試點示意圖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座標換算為公尺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)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pic>
        <p:nvPicPr>
          <p:cNvPr id="10" name="Picture 2" descr="https://lh3.googleusercontent.com/ShUW05oLb7nM-ydxZO4ToZccWO6-smyvey9p29e0s-3b15vW_YSLL_uvkdUXchWSs5qJiHGeE0EL1Fs3cxpA2E7JH1Erq5NGxTeFqxXrbG5LvXI0QeQGACPML2bd2ZTRQsKI5L6s4HuD18N83CCx9xWiIN9PxDELJFYVnRKvK5duQhqmddx2u7Y2TyX9BPXpvxrve9wey1R9-wm9UyaGLWtBhUWF3mED1pQPmttE2Rmr-xPd52W_EGa_KIhIh5FpX9A3IZBnBNZWKuync-syYH5R3Xn9Adfpt8xBFbrnj0zkqhKta6GN7ajRjb6SStwmNezuygSGwmJqIsDbbM10EW-A5NmxxRJgiV7lnZKLQX1FF_0B8tDlwsPn1dz12bebkfkFAUXzaWwxd_PoWT7b_wv2bf_uF7DBhuv6TFw66ZwwrDJD5-Agk9Yd08_UK-Do6ebpZI9KYJ7YYi-eGdX5Bv8SrkCGJiuCctgwT5ZhoYBOr44t7WnPSaTM-qCpqI5iTR9lv2fTA9NVyVSzEdch82cS5dnSp2m6btdz-bpdBk5snSEU_V2yaeFJTKS9SErzx0vG9eTSyIpj_0yg7y65a_-OE6L9s08iNJHvBBNvlTx77bGOxC6Mk5hPCuSWGr7ANnKH8mjMsZzdf7sAkmNbKFkahn2fjHziiOvPUVvtfgGlT2RxNCYSkaVxn8l1R8uI6DVFIkLV0WV_al8adb3IClOCS6hDqQZG4I7bOIsIRnaGRO_6Yjz9vQFfHo0VJ5o=w1851-h975-no?authuser=0">
            <a:extLst>
              <a:ext uri="{FF2B5EF4-FFF2-40B4-BE49-F238E27FC236}">
                <a16:creationId xmlns:a16="http://schemas.microsoft.com/office/drawing/2014/main" id="{8209B919-12ED-832E-BE5A-1B3C2FFA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86" y="2929813"/>
            <a:ext cx="5814557" cy="306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37A061F-CC71-7056-F99F-FFC0804DA63B}"/>
              </a:ext>
            </a:extLst>
          </p:cNvPr>
          <p:cNvCxnSpPr>
            <a:cxnSpLocks/>
          </p:cNvCxnSpPr>
          <p:nvPr/>
        </p:nvCxnSpPr>
        <p:spPr>
          <a:xfrm flipV="1">
            <a:off x="1988820" y="3649980"/>
            <a:ext cx="868680" cy="16840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5B859DA-345B-79BE-118C-94C8987A2279}"/>
              </a:ext>
            </a:extLst>
          </p:cNvPr>
          <p:cNvCxnSpPr>
            <a:cxnSpLocks/>
          </p:cNvCxnSpPr>
          <p:nvPr/>
        </p:nvCxnSpPr>
        <p:spPr>
          <a:xfrm flipV="1">
            <a:off x="2792730" y="3649979"/>
            <a:ext cx="472440" cy="1684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FB83B98-FC83-0260-A8DE-B6FC7BDF9EE2}"/>
              </a:ext>
            </a:extLst>
          </p:cNvPr>
          <p:cNvCxnSpPr>
            <a:cxnSpLocks/>
          </p:cNvCxnSpPr>
          <p:nvPr/>
        </p:nvCxnSpPr>
        <p:spPr>
          <a:xfrm flipH="1" flipV="1">
            <a:off x="3604260" y="3649979"/>
            <a:ext cx="48304" cy="1684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F9201B2-91F1-C7B4-8466-B54BA1442AD1}"/>
              </a:ext>
            </a:extLst>
          </p:cNvPr>
          <p:cNvCxnSpPr>
            <a:cxnSpLocks/>
          </p:cNvCxnSpPr>
          <p:nvPr/>
        </p:nvCxnSpPr>
        <p:spPr>
          <a:xfrm flipH="1" flipV="1">
            <a:off x="3991654" y="3649979"/>
            <a:ext cx="504146" cy="16530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AB39AD2-9E8B-A79B-8CE5-23A7B7FB9F79}"/>
              </a:ext>
            </a:extLst>
          </p:cNvPr>
          <p:cNvCxnSpPr>
            <a:cxnSpLocks/>
          </p:cNvCxnSpPr>
          <p:nvPr/>
        </p:nvCxnSpPr>
        <p:spPr>
          <a:xfrm flipH="1" flipV="1">
            <a:off x="4347210" y="3649979"/>
            <a:ext cx="1013460" cy="1684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935DB1A-D31A-A1CA-7DC5-0D358C9FB9D8}"/>
              </a:ext>
            </a:extLst>
          </p:cNvPr>
          <p:cNvCxnSpPr>
            <a:cxnSpLocks/>
          </p:cNvCxnSpPr>
          <p:nvPr/>
        </p:nvCxnSpPr>
        <p:spPr>
          <a:xfrm flipH="1">
            <a:off x="1593557" y="4751070"/>
            <a:ext cx="4182403" cy="5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9824150-260D-4E4E-58C3-3DDB85D0376C}"/>
              </a:ext>
            </a:extLst>
          </p:cNvPr>
          <p:cNvCxnSpPr>
            <a:cxnSpLocks/>
          </p:cNvCxnSpPr>
          <p:nvPr/>
        </p:nvCxnSpPr>
        <p:spPr>
          <a:xfrm flipH="1">
            <a:off x="1893139" y="4370070"/>
            <a:ext cx="3498011" cy="552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70665204-08AA-8FB7-1CFC-78BF3DDBDA7D}"/>
              </a:ext>
            </a:extLst>
          </p:cNvPr>
          <p:cNvCxnSpPr>
            <a:cxnSpLocks/>
          </p:cNvCxnSpPr>
          <p:nvPr/>
        </p:nvCxnSpPr>
        <p:spPr>
          <a:xfrm flipH="1">
            <a:off x="2116455" y="4103370"/>
            <a:ext cx="3042285" cy="495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344D710-D090-1D65-BB3C-C9BDB7D33A1C}"/>
              </a:ext>
            </a:extLst>
          </p:cNvPr>
          <p:cNvCxnSpPr>
            <a:cxnSpLocks/>
          </p:cNvCxnSpPr>
          <p:nvPr/>
        </p:nvCxnSpPr>
        <p:spPr>
          <a:xfrm flipH="1">
            <a:off x="2284095" y="3882830"/>
            <a:ext cx="2691765" cy="721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CFD90960-B46E-3E1F-B43A-FE4638055174}"/>
              </a:ext>
            </a:extLst>
          </p:cNvPr>
          <p:cNvCxnSpPr>
            <a:cxnSpLocks/>
          </p:cNvCxnSpPr>
          <p:nvPr/>
        </p:nvCxnSpPr>
        <p:spPr>
          <a:xfrm flipH="1">
            <a:off x="2423160" y="3718522"/>
            <a:ext cx="2377440" cy="478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流程圖: 接點 44">
            <a:extLst>
              <a:ext uri="{FF2B5EF4-FFF2-40B4-BE49-F238E27FC236}">
                <a16:creationId xmlns:a16="http://schemas.microsoft.com/office/drawing/2014/main" id="{0616A448-10E2-F8E4-D080-139E2AEF3CCA}"/>
              </a:ext>
            </a:extLst>
          </p:cNvPr>
          <p:cNvSpPr/>
          <p:nvPr/>
        </p:nvSpPr>
        <p:spPr>
          <a:xfrm>
            <a:off x="2241854" y="3882829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接點 45">
            <a:extLst>
              <a:ext uri="{FF2B5EF4-FFF2-40B4-BE49-F238E27FC236}">
                <a16:creationId xmlns:a16="http://schemas.microsoft.com/office/drawing/2014/main" id="{CB174222-CF36-42E0-B956-8D2E45BDB463}"/>
              </a:ext>
            </a:extLst>
          </p:cNvPr>
          <p:cNvSpPr/>
          <p:nvPr/>
        </p:nvSpPr>
        <p:spPr>
          <a:xfrm>
            <a:off x="2496460" y="3580922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接點 46">
            <a:extLst>
              <a:ext uri="{FF2B5EF4-FFF2-40B4-BE49-F238E27FC236}">
                <a16:creationId xmlns:a16="http://schemas.microsoft.com/office/drawing/2014/main" id="{4DE4A717-D72A-86A7-9879-7AD919532FFD}"/>
              </a:ext>
            </a:extLst>
          </p:cNvPr>
          <p:cNvSpPr/>
          <p:nvPr/>
        </p:nvSpPr>
        <p:spPr>
          <a:xfrm>
            <a:off x="1839684" y="436636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接點 47">
            <a:extLst>
              <a:ext uri="{FF2B5EF4-FFF2-40B4-BE49-F238E27FC236}">
                <a16:creationId xmlns:a16="http://schemas.microsoft.com/office/drawing/2014/main" id="{13D1B791-4C86-487F-8F0A-2D38F8EAD191}"/>
              </a:ext>
            </a:extLst>
          </p:cNvPr>
          <p:cNvSpPr/>
          <p:nvPr/>
        </p:nvSpPr>
        <p:spPr>
          <a:xfrm>
            <a:off x="1163391" y="521609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>
            <a:extLst>
              <a:ext uri="{FF2B5EF4-FFF2-40B4-BE49-F238E27FC236}">
                <a16:creationId xmlns:a16="http://schemas.microsoft.com/office/drawing/2014/main" id="{F8B88144-0DA5-6301-C519-7CBC143D72A1}"/>
              </a:ext>
            </a:extLst>
          </p:cNvPr>
          <p:cNvSpPr/>
          <p:nvPr/>
        </p:nvSpPr>
        <p:spPr>
          <a:xfrm>
            <a:off x="3213056" y="3573941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接點 49">
            <a:extLst>
              <a:ext uri="{FF2B5EF4-FFF2-40B4-BE49-F238E27FC236}">
                <a16:creationId xmlns:a16="http://schemas.microsoft.com/office/drawing/2014/main" id="{94BF16A0-EC1A-EDDF-43DB-2A93383B653D}"/>
              </a:ext>
            </a:extLst>
          </p:cNvPr>
          <p:cNvSpPr/>
          <p:nvPr/>
        </p:nvSpPr>
        <p:spPr>
          <a:xfrm>
            <a:off x="3127572" y="3869455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流程圖: 接點 50">
            <a:extLst>
              <a:ext uri="{FF2B5EF4-FFF2-40B4-BE49-F238E27FC236}">
                <a16:creationId xmlns:a16="http://schemas.microsoft.com/office/drawing/2014/main" id="{284B9CA2-089C-6569-01C1-20FF0C3C65E6}"/>
              </a:ext>
            </a:extLst>
          </p:cNvPr>
          <p:cNvSpPr/>
          <p:nvPr/>
        </p:nvSpPr>
        <p:spPr>
          <a:xfrm>
            <a:off x="2996234" y="4349434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流程圖: 接點 51">
            <a:extLst>
              <a:ext uri="{FF2B5EF4-FFF2-40B4-BE49-F238E27FC236}">
                <a16:creationId xmlns:a16="http://schemas.microsoft.com/office/drawing/2014/main" id="{63FD52A4-29BB-76C6-D75C-8F9D955E06D3}"/>
              </a:ext>
            </a:extLst>
          </p:cNvPr>
          <p:cNvSpPr/>
          <p:nvPr/>
        </p:nvSpPr>
        <p:spPr>
          <a:xfrm>
            <a:off x="2741833" y="5255402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接點 52">
            <a:extLst>
              <a:ext uri="{FF2B5EF4-FFF2-40B4-BE49-F238E27FC236}">
                <a16:creationId xmlns:a16="http://schemas.microsoft.com/office/drawing/2014/main" id="{1259B4C1-70EB-CA01-2D9F-E51CC6AD0AF1}"/>
              </a:ext>
            </a:extLst>
          </p:cNvPr>
          <p:cNvSpPr/>
          <p:nvPr/>
        </p:nvSpPr>
        <p:spPr>
          <a:xfrm>
            <a:off x="3948958" y="3562869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接點 53">
            <a:extLst>
              <a:ext uri="{FF2B5EF4-FFF2-40B4-BE49-F238E27FC236}">
                <a16:creationId xmlns:a16="http://schemas.microsoft.com/office/drawing/2014/main" id="{F52D8E60-F91C-570F-407D-911BC92CE181}"/>
              </a:ext>
            </a:extLst>
          </p:cNvPr>
          <p:cNvSpPr/>
          <p:nvPr/>
        </p:nvSpPr>
        <p:spPr>
          <a:xfrm>
            <a:off x="4027303" y="3843597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>
            <a:extLst>
              <a:ext uri="{FF2B5EF4-FFF2-40B4-BE49-F238E27FC236}">
                <a16:creationId xmlns:a16="http://schemas.microsoft.com/office/drawing/2014/main" id="{A4C1784A-4B37-3CCF-675A-10E11488BFB3}"/>
              </a:ext>
            </a:extLst>
          </p:cNvPr>
          <p:cNvSpPr/>
          <p:nvPr/>
        </p:nvSpPr>
        <p:spPr>
          <a:xfrm>
            <a:off x="4171901" y="4319542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>
            <a:extLst>
              <a:ext uri="{FF2B5EF4-FFF2-40B4-BE49-F238E27FC236}">
                <a16:creationId xmlns:a16="http://schemas.microsoft.com/office/drawing/2014/main" id="{F233B2BE-F996-202C-5C0A-65037D1EB6B7}"/>
              </a:ext>
            </a:extLst>
          </p:cNvPr>
          <p:cNvSpPr/>
          <p:nvPr/>
        </p:nvSpPr>
        <p:spPr>
          <a:xfrm>
            <a:off x="4460392" y="5232517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接點 56">
            <a:extLst>
              <a:ext uri="{FF2B5EF4-FFF2-40B4-BE49-F238E27FC236}">
                <a16:creationId xmlns:a16="http://schemas.microsoft.com/office/drawing/2014/main" id="{EE583001-8539-4B23-D8F5-4682CEE96006}"/>
              </a:ext>
            </a:extLst>
          </p:cNvPr>
          <p:cNvSpPr/>
          <p:nvPr/>
        </p:nvSpPr>
        <p:spPr>
          <a:xfrm>
            <a:off x="4675326" y="3568905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>
            <a:extLst>
              <a:ext uri="{FF2B5EF4-FFF2-40B4-BE49-F238E27FC236}">
                <a16:creationId xmlns:a16="http://schemas.microsoft.com/office/drawing/2014/main" id="{6579472B-DA14-3E17-87B9-DDEC99F14F56}"/>
              </a:ext>
            </a:extLst>
          </p:cNvPr>
          <p:cNvSpPr/>
          <p:nvPr/>
        </p:nvSpPr>
        <p:spPr>
          <a:xfrm>
            <a:off x="4899569" y="382202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流程圖: 接點 58">
            <a:extLst>
              <a:ext uri="{FF2B5EF4-FFF2-40B4-BE49-F238E27FC236}">
                <a16:creationId xmlns:a16="http://schemas.microsoft.com/office/drawing/2014/main" id="{CA70160C-FB50-1CC7-3BDD-9696CA66EBF2}"/>
              </a:ext>
            </a:extLst>
          </p:cNvPr>
          <p:cNvSpPr/>
          <p:nvPr/>
        </p:nvSpPr>
        <p:spPr>
          <a:xfrm>
            <a:off x="5342111" y="4294688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流程圖: 接點 59">
            <a:extLst>
              <a:ext uri="{FF2B5EF4-FFF2-40B4-BE49-F238E27FC236}">
                <a16:creationId xmlns:a16="http://schemas.microsoft.com/office/drawing/2014/main" id="{43EB218E-FA1B-54B3-5592-35D0798E8B0B}"/>
              </a:ext>
            </a:extLst>
          </p:cNvPr>
          <p:cNvSpPr/>
          <p:nvPr/>
        </p:nvSpPr>
        <p:spPr>
          <a:xfrm>
            <a:off x="6164580" y="521609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流程圖: 接點 60">
            <a:extLst>
              <a:ext uri="{FF2B5EF4-FFF2-40B4-BE49-F238E27FC236}">
                <a16:creationId xmlns:a16="http://schemas.microsoft.com/office/drawing/2014/main" id="{A3021B03-DF1F-A987-C6E6-63E4A16BE1F5}"/>
              </a:ext>
            </a:extLst>
          </p:cNvPr>
          <p:cNvSpPr/>
          <p:nvPr/>
        </p:nvSpPr>
        <p:spPr>
          <a:xfrm>
            <a:off x="2215756" y="4720829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>
            <a:extLst>
              <a:ext uri="{FF2B5EF4-FFF2-40B4-BE49-F238E27FC236}">
                <a16:creationId xmlns:a16="http://schemas.microsoft.com/office/drawing/2014/main" id="{F6B0E0AB-EEBB-44F7-7AF2-15035F4389D7}"/>
              </a:ext>
            </a:extLst>
          </p:cNvPr>
          <p:cNvSpPr/>
          <p:nvPr/>
        </p:nvSpPr>
        <p:spPr>
          <a:xfrm>
            <a:off x="2545023" y="4064444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接點 62">
            <a:extLst>
              <a:ext uri="{FF2B5EF4-FFF2-40B4-BE49-F238E27FC236}">
                <a16:creationId xmlns:a16="http://schemas.microsoft.com/office/drawing/2014/main" id="{60DB97DE-4364-3480-F64C-50719AA02112}"/>
              </a:ext>
            </a:extLst>
          </p:cNvPr>
          <p:cNvSpPr/>
          <p:nvPr/>
        </p:nvSpPr>
        <p:spPr>
          <a:xfrm>
            <a:off x="2751392" y="3690735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>
            <a:extLst>
              <a:ext uri="{FF2B5EF4-FFF2-40B4-BE49-F238E27FC236}">
                <a16:creationId xmlns:a16="http://schemas.microsoft.com/office/drawing/2014/main" id="{8456811A-77F5-A459-FA79-0A948A796ADF}"/>
              </a:ext>
            </a:extLst>
          </p:cNvPr>
          <p:cNvSpPr/>
          <p:nvPr/>
        </p:nvSpPr>
        <p:spPr>
          <a:xfrm>
            <a:off x="3560098" y="368320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接點 64">
            <a:extLst>
              <a:ext uri="{FF2B5EF4-FFF2-40B4-BE49-F238E27FC236}">
                <a16:creationId xmlns:a16="http://schemas.microsoft.com/office/drawing/2014/main" id="{568ACEF9-4620-1ACF-D66C-1E185CC4419C}"/>
              </a:ext>
            </a:extLst>
          </p:cNvPr>
          <p:cNvSpPr/>
          <p:nvPr/>
        </p:nvSpPr>
        <p:spPr>
          <a:xfrm>
            <a:off x="3567643" y="4059805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A0B4447D-ECCE-E1B2-EBCD-209614595C61}"/>
              </a:ext>
            </a:extLst>
          </p:cNvPr>
          <p:cNvSpPr/>
          <p:nvPr/>
        </p:nvSpPr>
        <p:spPr>
          <a:xfrm>
            <a:off x="3586949" y="4701233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流程圖: 接點 66">
            <a:extLst>
              <a:ext uri="{FF2B5EF4-FFF2-40B4-BE49-F238E27FC236}">
                <a16:creationId xmlns:a16="http://schemas.microsoft.com/office/drawing/2014/main" id="{1918B3AE-495D-9356-A8F4-6CA2F243D098}"/>
              </a:ext>
            </a:extLst>
          </p:cNvPr>
          <p:cNvSpPr/>
          <p:nvPr/>
        </p:nvSpPr>
        <p:spPr>
          <a:xfrm>
            <a:off x="4972970" y="468650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9C11AFDA-C556-AF40-ECC3-79FC3A86D69C}"/>
              </a:ext>
            </a:extLst>
          </p:cNvPr>
          <p:cNvSpPr/>
          <p:nvPr/>
        </p:nvSpPr>
        <p:spPr>
          <a:xfrm>
            <a:off x="4582441" y="404483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流程圖: 接點 68">
            <a:extLst>
              <a:ext uri="{FF2B5EF4-FFF2-40B4-BE49-F238E27FC236}">
                <a16:creationId xmlns:a16="http://schemas.microsoft.com/office/drawing/2014/main" id="{11A10847-979B-1D68-DBF6-459ACB5D2EC3}"/>
              </a:ext>
            </a:extLst>
          </p:cNvPr>
          <p:cNvSpPr/>
          <p:nvPr/>
        </p:nvSpPr>
        <p:spPr>
          <a:xfrm>
            <a:off x="4343514" y="366601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4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20"/>
    </mc:Choice>
    <mc:Fallback xmlns="">
      <p:transition spd="slow" advTm="354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031" y="95645"/>
            <a:ext cx="6527104" cy="90000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9B6859-3ED5-4852-949B-D8C4634BD397}"/>
              </a:ext>
            </a:extLst>
          </p:cNvPr>
          <p:cNvSpPr txBox="1"/>
          <p:nvPr/>
        </p:nvSpPr>
        <p:spPr>
          <a:xfrm>
            <a:off x="883484" y="1134869"/>
            <a:ext cx="2502626" cy="188243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個位置收集數據，收集時須注意平板與三個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iBeacon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間不能有阻礙。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DB78F83-CD33-4FC3-875F-CCBFD527935E}"/>
              </a:ext>
            </a:extLst>
          </p:cNvPr>
          <p:cNvGrpSpPr/>
          <p:nvPr/>
        </p:nvGrpSpPr>
        <p:grpSpPr>
          <a:xfrm>
            <a:off x="3793110" y="700755"/>
            <a:ext cx="4430307" cy="2728245"/>
            <a:chOff x="3704613" y="554450"/>
            <a:chExt cx="5210323" cy="293195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3759F45-9EF9-4486-BC9D-3B91BA3EB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613" y="554450"/>
              <a:ext cx="5210323" cy="29319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F189BC3-45C5-46FF-B209-26EAD0511A5E}"/>
                </a:ext>
              </a:extLst>
            </p:cNvPr>
            <p:cNvCxnSpPr>
              <a:cxnSpLocks/>
            </p:cNvCxnSpPr>
            <p:nvPr/>
          </p:nvCxnSpPr>
          <p:spPr>
            <a:xfrm>
              <a:off x="5108895" y="1174459"/>
              <a:ext cx="2156384" cy="18074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C5DE5F5E-9D26-4EEB-8EC3-796F58FB7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7442" y="1192533"/>
              <a:ext cx="2910980" cy="2184158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13BE93C-070F-485E-AC48-C920208A4F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98422" y="1257777"/>
              <a:ext cx="1" cy="696859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FA4DD4-6B79-4575-BB6C-CB7A707F7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10128" r="10816"/>
          <a:stretch/>
        </p:blipFill>
        <p:spPr>
          <a:xfrm>
            <a:off x="6774819" y="2715820"/>
            <a:ext cx="4254834" cy="3554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FDF50A-DE26-433A-B376-95EC24152E7D}"/>
              </a:ext>
            </a:extLst>
          </p:cNvPr>
          <p:cNvSpPr txBox="1"/>
          <p:nvPr/>
        </p:nvSpPr>
        <p:spPr>
          <a:xfrm>
            <a:off x="3865193" y="3895612"/>
            <a:ext cx="2502626" cy="188243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Swift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寫的收集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每個點收集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秒鐘。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5D9FAE2-21FF-4D03-83BB-E89531081840}"/>
              </a:ext>
            </a:extLst>
          </p:cNvPr>
          <p:cNvSpPr txBox="1"/>
          <p:nvPr/>
        </p:nvSpPr>
        <p:spPr>
          <a:xfrm>
            <a:off x="8310268" y="6153148"/>
            <a:ext cx="2973831" cy="523220"/>
          </a:xfrm>
          <a:prstGeom prst="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輸入點座標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2,4)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，按下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，時間到時按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Stop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即收集完成。</a:t>
            </a:r>
          </a:p>
        </p:txBody>
      </p:sp>
    </p:spTree>
    <p:extLst>
      <p:ext uri="{BB962C8B-B14F-4D97-AF65-F5344CB8AC3E}">
        <p14:creationId xmlns:p14="http://schemas.microsoft.com/office/powerpoint/2010/main" val="29579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2"/>
    </mc:Choice>
    <mc:Fallback xmlns="">
      <p:transition spd="slow" advTm="6024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031" y="95645"/>
            <a:ext cx="6527104" cy="90000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260C957-39A3-3670-6E52-25F170351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290841"/>
              </p:ext>
            </p:extLst>
          </p:nvPr>
        </p:nvGraphicFramePr>
        <p:xfrm>
          <a:off x="7232135" y="545646"/>
          <a:ext cx="4254836" cy="5956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3247">
                  <a:extLst>
                    <a:ext uri="{9D8B030D-6E8A-4147-A177-3AD203B41FA5}">
                      <a16:colId xmlns:a16="http://schemas.microsoft.com/office/drawing/2014/main" val="1400393270"/>
                    </a:ext>
                  </a:extLst>
                </a:gridCol>
                <a:gridCol w="513247">
                  <a:extLst>
                    <a:ext uri="{9D8B030D-6E8A-4147-A177-3AD203B41FA5}">
                      <a16:colId xmlns:a16="http://schemas.microsoft.com/office/drawing/2014/main" val="4184840092"/>
                    </a:ext>
                  </a:extLst>
                </a:gridCol>
                <a:gridCol w="1076114">
                  <a:extLst>
                    <a:ext uri="{9D8B030D-6E8A-4147-A177-3AD203B41FA5}">
                      <a16:colId xmlns:a16="http://schemas.microsoft.com/office/drawing/2014/main" val="3179313983"/>
                    </a:ext>
                  </a:extLst>
                </a:gridCol>
                <a:gridCol w="1076114">
                  <a:extLst>
                    <a:ext uri="{9D8B030D-6E8A-4147-A177-3AD203B41FA5}">
                      <a16:colId xmlns:a16="http://schemas.microsoft.com/office/drawing/2014/main" val="3097718351"/>
                    </a:ext>
                  </a:extLst>
                </a:gridCol>
                <a:gridCol w="1076114">
                  <a:extLst>
                    <a:ext uri="{9D8B030D-6E8A-4147-A177-3AD203B41FA5}">
                      <a16:colId xmlns:a16="http://schemas.microsoft.com/office/drawing/2014/main" val="3912460059"/>
                    </a:ext>
                  </a:extLst>
                </a:gridCol>
              </a:tblGrid>
              <a:tr h="2291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RSSI_1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RSSI_2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RSSI_3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821389027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-73.0232558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-71.1904762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-47.3555556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560332460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-72.5233645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-71.5232558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-51.6391753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064118378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-69.9787234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-72.6206897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-55.2692308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314980456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-69.3103448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-73.4698795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-55.8375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997062015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-71.1836735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-70.1111111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70947460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-70.9756098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-70.3181818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-63.5517241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024652921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-69.8064516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-71.8888889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-64.5151515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756988111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-64.0625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-72.5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-65.6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587952960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-67.173913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-67.32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-68.2758621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454488058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-66.88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-66.3043478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-67.75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045796976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-66.28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-65.56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-66.5384615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340378586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-57.3448276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-70.1333333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-72.25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232050293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-71.5357143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-58.3793103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-71.6206897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568625548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-71.3636364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-55.8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-70.8571429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574742209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-63.72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-71.7272727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103154442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-65.2222222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-70.5853659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-73.8958333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830511318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-71.0952381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-73.6470588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-55.6315789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673806349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-70.9615385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-58.2727273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023272997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-62.3333333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-73.6538462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-62.9545455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277436636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-69.6086957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-66.55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-67.047619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67700469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-68.5357143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-67.4482759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-67.6857143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60919701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-58.9333333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-68.1666667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-68.2121212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06173260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-71.9142857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-59.1891892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-69.0833333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237414292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-71.1304348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-58.8148148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-69.68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602503299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-67.0285714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-66.5555556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-71.28125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49759338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220E61-FEA2-FDDD-8604-5EC26D9CAB29}"/>
              </a:ext>
            </a:extLst>
          </p:cNvPr>
          <p:cNvSpPr txBox="1"/>
          <p:nvPr/>
        </p:nvSpPr>
        <p:spPr>
          <a:xfrm>
            <a:off x="4165601" y="3826499"/>
            <a:ext cx="2618867" cy="12879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每個位置所取數值對大於中位數的數值取平均，得出所有點的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9B6859-3ED5-4852-949B-D8C4634BD397}"/>
              </a:ext>
            </a:extLst>
          </p:cNvPr>
          <p:cNvSpPr txBox="1"/>
          <p:nvPr/>
        </p:nvSpPr>
        <p:spPr>
          <a:xfrm>
            <a:off x="705031" y="1257777"/>
            <a:ext cx="2502626" cy="87241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每個位置紀錄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1AE906-2D52-4655-BC4E-862A6A49244B}"/>
              </a:ext>
            </a:extLst>
          </p:cNvPr>
          <p:cNvSpPr txBox="1"/>
          <p:nvPr/>
        </p:nvSpPr>
        <p:spPr>
          <a:xfrm>
            <a:off x="2382316" y="2556582"/>
            <a:ext cx="2502626" cy="87241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資料前處理，去除所有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數值。</a:t>
            </a:r>
          </a:p>
        </p:txBody>
      </p:sp>
    </p:spTree>
    <p:extLst>
      <p:ext uri="{BB962C8B-B14F-4D97-AF65-F5344CB8AC3E}">
        <p14:creationId xmlns:p14="http://schemas.microsoft.com/office/powerpoint/2010/main" val="168449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81"/>
    </mc:Choice>
    <mc:Fallback xmlns="">
      <p:transition spd="slow" advTm="7278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3859" y="296545"/>
            <a:ext cx="7161507" cy="85788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(1/2)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用來計算位置的參數是使用</a:t>
            </a:r>
            <a:r>
              <a:rPr lang="en-US" altLang="zh-TW" dirty="0"/>
              <a:t> distance of arrival (</a:t>
            </a:r>
            <a:r>
              <a:rPr lang="en-US" altLang="zh-TW" dirty="0" err="1"/>
              <a:t>DoA</a:t>
            </a:r>
            <a:r>
              <a:rPr lang="en-US" altLang="zh-TW" dirty="0"/>
              <a:t>)</a:t>
            </a:r>
            <a:r>
              <a:rPr lang="zh-TW" altLang="en-US" dirty="0"/>
              <a:t>，這個參數 是 </a:t>
            </a:r>
            <a:r>
              <a:rPr lang="en-US" altLang="zh-TW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non-linear</a:t>
            </a:r>
            <a:r>
              <a:rPr lang="en-US" altLang="zh-TW" dirty="0"/>
              <a:t> </a:t>
            </a:r>
            <a:r>
              <a:rPr lang="zh-TW" altLang="en-US" dirty="0"/>
              <a:t>的，因此我們很難使用普通解線性問題的方式，來得到估測的位置。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在環境配置中，使用 </a:t>
            </a:r>
            <a:r>
              <a:rPr lang="en-US" altLang="zh-TW" dirty="0"/>
              <a:t>iBeacon </a:t>
            </a:r>
            <a:r>
              <a:rPr lang="zh-TW" altLang="en-US" dirty="0"/>
              <a:t>作為訊號接收的工具，接收到的資料有較</a:t>
            </a:r>
            <a:r>
              <a:rPr lang="zh-TW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嚴重的雜訊</a:t>
            </a:r>
            <a:r>
              <a:rPr lang="zh-TW" altLang="en-US" dirty="0"/>
              <a:t>問題需要處理。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5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9"/>
    </mc:Choice>
    <mc:Fallback xmlns="">
      <p:transition spd="slow" advTm="281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3859" y="296545"/>
            <a:ext cx="7135628" cy="85788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(2/2)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Non-linear</a:t>
            </a:r>
            <a:r>
              <a:rPr lang="en-US" altLang="zh-TW" dirty="0"/>
              <a:t> </a:t>
            </a:r>
            <a:r>
              <a:rPr lang="zh-TW" altLang="en-US" dirty="0"/>
              <a:t>：一開始採用 </a:t>
            </a:r>
            <a:r>
              <a:rPr lang="en-US" altLang="zh-TW" dirty="0"/>
              <a:t>Extended Kalman Filter (EKF)</a:t>
            </a:r>
            <a:r>
              <a:rPr lang="zh-TW" altLang="en-US" dirty="0"/>
              <a:t> 作為使用的演算法，另外也有考慮使用 </a:t>
            </a:r>
            <a:r>
              <a:rPr lang="en-US" altLang="zh-TW" dirty="0"/>
              <a:t>Particle Filter (PF)</a:t>
            </a:r>
            <a:r>
              <a:rPr lang="zh-TW" altLang="en-US" dirty="0"/>
              <a:t>。因為兩者皆能對 </a:t>
            </a:r>
            <a:r>
              <a:rPr lang="en-US" altLang="zh-TW" dirty="0"/>
              <a:t>non-linear</a:t>
            </a:r>
            <a:r>
              <a:rPr lang="zh-TW" altLang="en-US" dirty="0"/>
              <a:t> 的問題，有良好的估測能力。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嚴重的雜訊</a:t>
            </a:r>
            <a:r>
              <a:rPr lang="zh-TW" altLang="en-US" dirty="0"/>
              <a:t>：最終我們決定使用 </a:t>
            </a:r>
            <a:r>
              <a:rPr lang="en-US" altLang="zh-TW" dirty="0"/>
              <a:t>PF</a:t>
            </a:r>
            <a:r>
              <a:rPr lang="zh-TW" altLang="en-US" dirty="0"/>
              <a:t> ，作為使用的演算法，原因是 </a:t>
            </a:r>
            <a:r>
              <a:rPr lang="en-US" altLang="zh-TW" dirty="0"/>
              <a:t>PF </a:t>
            </a:r>
            <a:r>
              <a:rPr lang="zh-TW" altLang="en-US" dirty="0"/>
              <a:t>中會撒下許多能比較 </a:t>
            </a:r>
            <a:r>
              <a:rPr lang="en-US" altLang="zh-TW" dirty="0"/>
              <a:t>Likelihood function(LKF)</a:t>
            </a:r>
            <a:r>
              <a:rPr lang="zh-TW" altLang="en-US" dirty="0"/>
              <a:t> 的 </a:t>
            </a:r>
            <a:r>
              <a:rPr lang="en-US" altLang="zh-TW" dirty="0"/>
              <a:t>particle</a:t>
            </a:r>
            <a:r>
              <a:rPr lang="zh-TW" altLang="en-US" dirty="0"/>
              <a:t>，有</a:t>
            </a:r>
            <a:r>
              <a:rPr lang="zh-TW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良好對抗雜訊的能力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511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79ACB-6200-4A55-A2DB-3B09D32F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6583536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演算法 </a:t>
            </a:r>
            <a:r>
              <a:rPr lang="en-US" altLang="zh-TW" dirty="0"/>
              <a:t>– Particle Filter (1/3)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BD7932-83E5-4F7E-B6A8-3B3B2AF4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1026" name="Picture 2" descr="Steps associated with a Particle Filter approach. (1) The particles... |  Download Scientific Diagram">
            <a:extLst>
              <a:ext uri="{FF2B5EF4-FFF2-40B4-BE49-F238E27FC236}">
                <a16:creationId xmlns:a16="http://schemas.microsoft.com/office/drawing/2014/main" id="{55DEFD5D-8584-4660-B32A-3B34CC97A5B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1" y="1612106"/>
            <a:ext cx="80962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2506C8B-037D-4083-AD08-94C55AE08F5E}"/>
              </a:ext>
            </a:extLst>
          </p:cNvPr>
          <p:cNvSpPr txBox="1"/>
          <p:nvPr/>
        </p:nvSpPr>
        <p:spPr>
          <a:xfrm>
            <a:off x="8341742" y="1612106"/>
            <a:ext cx="28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：在空間中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隨機撒下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C67F68-9A1C-4E50-9B5F-F8D84C182B4E}"/>
              </a:ext>
            </a:extLst>
          </p:cNvPr>
          <p:cNvSpPr txBox="1"/>
          <p:nvPr/>
        </p:nvSpPr>
        <p:spPr>
          <a:xfrm>
            <a:off x="6927011" y="6090249"/>
            <a:ext cx="325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圈的大小表示機率大小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球的數量表示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0868F9-B655-4C4C-BCFF-2D288DE2E2B0}"/>
              </a:ext>
            </a:extLst>
          </p:cNvPr>
          <p:cNvSpPr txBox="1"/>
          <p:nvPr/>
        </p:nvSpPr>
        <p:spPr>
          <a:xfrm>
            <a:off x="8423411" y="2784174"/>
            <a:ext cx="24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54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883</Words>
  <Application>Microsoft Office PowerPoint</Application>
  <PresentationFormat>寬螢幕</PresentationFormat>
  <Paragraphs>287</Paragraphs>
  <Slides>17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JhengHei</vt:lpstr>
      <vt:lpstr>Microsoft JhengHei</vt:lpstr>
      <vt:lpstr>Arial</vt:lpstr>
      <vt:lpstr>Calibri</vt:lpstr>
      <vt:lpstr>Calibri Light</vt:lpstr>
      <vt:lpstr>Cambria Math</vt:lpstr>
      <vt:lpstr>Times New Roman</vt:lpstr>
      <vt:lpstr>Office 佈景主題</vt:lpstr>
      <vt:lpstr>嵌入式系統設計課程 期末報告 Final Project </vt:lpstr>
      <vt:lpstr>Outline</vt:lpstr>
      <vt:lpstr>場地布置</vt:lpstr>
      <vt:lpstr>收集資料</vt:lpstr>
      <vt:lpstr>收集資料</vt:lpstr>
      <vt:lpstr>資料處理</vt:lpstr>
      <vt:lpstr>演算法 – 演算法的選擇 (1/2)</vt:lpstr>
      <vt:lpstr>演算法 – 演算法的選擇 (2/2)</vt:lpstr>
      <vt:lpstr>演算法 – Particle Filter (1/3)</vt:lpstr>
      <vt:lpstr>演算法 – Particle Filter (2/3)</vt:lpstr>
      <vt:lpstr>演算法 – Particle Filter (3/3)</vt:lpstr>
      <vt:lpstr>演算法 – 運作畫面(1/1)</vt:lpstr>
      <vt:lpstr>效能分析 – RSSI 換算</vt:lpstr>
      <vt:lpstr>效能分析 – Geometry Location &amp; MSE Analysis</vt:lpstr>
      <vt:lpstr>效能分析 – Geometry Location &amp; ED Analysis</vt:lpstr>
      <vt:lpstr>效能分析 – Geometry Location &amp; MSE Analysis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廖雅亭</dc:creator>
  <cp:lastModifiedBy>騰午 張</cp:lastModifiedBy>
  <cp:revision>65</cp:revision>
  <dcterms:created xsi:type="dcterms:W3CDTF">2020-10-21T06:44:03Z</dcterms:created>
  <dcterms:modified xsi:type="dcterms:W3CDTF">2025-02-26T08:27:23Z</dcterms:modified>
</cp:coreProperties>
</file>